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9C2F23-B915-43CB-B4EE-98681BDFA0DC}">
  <a:tblStyle styleId="{C49C2F23-B915-43CB-B4EE-98681BDFA0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35" Type="http://schemas.openxmlformats.org/officeDocument/2006/relationships/font" Target="fonts/MavenPro-regular.fntdata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avenPr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bdcc181d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bdcc181d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bbdcc181d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bbdcc181d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bcffa0b96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bcffa0b96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cffa0b96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cffa0b96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bdcc181d4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bbdcc181d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bdcc181d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bdcc181d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bdcc181d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bbdcc181d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bdcc181d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bbdcc181d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bdcc181d4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bdcc181d4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bdcc181d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bdcc181d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project is to give you a guideline of current market trends for people who are 1st time home buyer, investors, or renters. By the end of this presentation, you will have a basic idea of current price trends in Greater Toronto Area, where and what to look for, and the return of investment and cash flow you can prepare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bdcc181d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bdcc181d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bdcc181d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bbdcc181d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c6a52b3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c6a52b3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cffa0b9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bcffa0b9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D9EEB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2028" l="2588" r="2579" t="11637"/>
          <a:stretch/>
        </p:blipFill>
        <p:spPr>
          <a:xfrm>
            <a:off x="0" y="-7"/>
            <a:ext cx="9144003" cy="554853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type="ctrTitle"/>
          </p:nvPr>
        </p:nvSpPr>
        <p:spPr>
          <a:xfrm>
            <a:off x="0" y="-178600"/>
            <a:ext cx="6012600" cy="24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Web Scraping Project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Realtor.ca</a:t>
            </a:r>
            <a:endParaRPr sz="3800"/>
          </a:p>
        </p:txBody>
      </p:sp>
      <p:sp>
        <p:nvSpPr>
          <p:cNvPr id="279" name="Google Shape;279;p13"/>
          <p:cNvSpPr txBox="1"/>
          <p:nvPr>
            <p:ph idx="1" type="subTitle"/>
          </p:nvPr>
        </p:nvSpPr>
        <p:spPr>
          <a:xfrm>
            <a:off x="198900" y="3752700"/>
            <a:ext cx="14232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Cindy Lo</a:t>
            </a:r>
            <a:endParaRPr sz="2200"/>
          </a:p>
        </p:txBody>
      </p:sp>
      <p:sp>
        <p:nvSpPr>
          <p:cNvPr id="280" name="Google Shape;280;p13"/>
          <p:cNvSpPr txBox="1"/>
          <p:nvPr/>
        </p:nvSpPr>
        <p:spPr>
          <a:xfrm>
            <a:off x="198900" y="4448100"/>
            <a:ext cx="1678200" cy="695400"/>
          </a:xfrm>
          <a:prstGeom prst="rect">
            <a:avLst/>
          </a:prstGeom>
          <a:solidFill>
            <a:srgbClr val="9E9E9E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Feb 2024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748" y="0"/>
            <a:ext cx="64359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747" y="0"/>
            <a:ext cx="6814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351" y="0"/>
            <a:ext cx="69427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47" y="76200"/>
            <a:ext cx="614807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975" y="458075"/>
            <a:ext cx="7759301" cy="45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22" y="0"/>
            <a:ext cx="69884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/>
          <p:nvPr>
            <p:ph type="title"/>
          </p:nvPr>
        </p:nvSpPr>
        <p:spPr>
          <a:xfrm>
            <a:off x="1303800" y="598575"/>
            <a:ext cx="71943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Data Stage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Progress to show the % completion in extract, transform, loading data </a:t>
            </a:r>
            <a:r>
              <a:rPr i="1" lang="en" sz="1600"/>
              <a:t>(ETL) </a:t>
            </a:r>
            <a:endParaRPr i="1" sz="1600"/>
          </a:p>
        </p:txBody>
      </p:sp>
      <p:cxnSp>
        <p:nvCxnSpPr>
          <p:cNvPr id="380" name="Google Shape;380;p28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81" name="Google Shape;381;p28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Extract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82" name="Google Shape;382;p28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Extract raw data from Realtor.ca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83" name="Google Shape;383;p28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84" name="Google Shape;384;p28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Fixing data bugs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85" name="Google Shape;385;p28"/>
          <p:cNvSpPr txBox="1"/>
          <p:nvPr>
            <p:ph idx="1" type="body"/>
          </p:nvPr>
        </p:nvSpPr>
        <p:spPr>
          <a:xfrm>
            <a:off x="2161212" y="445769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Coding index and HTML errors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86" name="Google Shape;386;p28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87" name="Google Shape;387;p28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Filter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88" name="Google Shape;388;p28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Select relevant and useful data from coding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89" name="Google Shape;389;p28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0" name="Google Shape;390;p28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Loading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1" name="Google Shape;391;p28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Transform data through    charts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92" name="Google Shape;392;p28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93" name="Google Shape;393;p28"/>
          <p:cNvSpPr txBox="1"/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Visualize Data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4" name="Google Shape;394;p28"/>
          <p:cNvSpPr txBox="1"/>
          <p:nvPr>
            <p:ph idx="1" type="body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Present the data that is useful to audience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395" name="Google Shape;395;p28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{C49C2F23-B915-43CB-B4EE-98681BDFA0DC}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75%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85%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100%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9"/>
          <p:cNvPicPr preferRelativeResize="0"/>
          <p:nvPr/>
        </p:nvPicPr>
        <p:blipFill rotWithShape="1">
          <a:blip r:embed="rId3">
            <a:alphaModFix/>
          </a:blip>
          <a:srcRect b="8273" l="2365" r="4852" t="0"/>
          <a:stretch/>
        </p:blipFill>
        <p:spPr>
          <a:xfrm>
            <a:off x="0" y="237375"/>
            <a:ext cx="4474001" cy="471785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>
            <p:ph type="title"/>
          </p:nvPr>
        </p:nvSpPr>
        <p:spPr>
          <a:xfrm>
            <a:off x="1275225" y="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Conclusion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2" name="Google Shape;402;p2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Oakville is the most expensive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Markham is the least expensive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Richmond Hill has most bathrooms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Richmond Hill and Markham has most bedrooms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8" y="0"/>
            <a:ext cx="770584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0"/>
          <p:cNvSpPr txBox="1"/>
          <p:nvPr>
            <p:ph idx="4294967295" type="title"/>
          </p:nvPr>
        </p:nvSpPr>
        <p:spPr>
          <a:xfrm>
            <a:off x="719075" y="0"/>
            <a:ext cx="2718900" cy="15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Challenges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409" name="Google Shape;409;p30"/>
          <p:cNvSpPr txBox="1"/>
          <p:nvPr>
            <p:ph idx="4294967295" type="body"/>
          </p:nvPr>
        </p:nvSpPr>
        <p:spPr>
          <a:xfrm>
            <a:off x="5143500" y="0"/>
            <a:ext cx="3216300" cy="26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34258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263">
                <a:solidFill>
                  <a:schemeClr val="lt1"/>
                </a:solidFill>
              </a:rPr>
              <a:t>Same variable name</a:t>
            </a:r>
            <a:endParaRPr sz="3263">
              <a:solidFill>
                <a:schemeClr val="lt1"/>
              </a:solidFill>
            </a:endParaRPr>
          </a:p>
          <a:p>
            <a:pPr indent="-34258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263">
                <a:solidFill>
                  <a:schemeClr val="lt1"/>
                </a:solidFill>
              </a:rPr>
              <a:t>Gather/transform data</a:t>
            </a:r>
            <a:endParaRPr sz="3263">
              <a:solidFill>
                <a:schemeClr val="lt1"/>
              </a:solidFill>
            </a:endParaRPr>
          </a:p>
          <a:p>
            <a:pPr indent="-34258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263">
                <a:solidFill>
                  <a:schemeClr val="lt1"/>
                </a:solidFill>
              </a:rPr>
              <a:t>Create charts for big data</a:t>
            </a:r>
            <a:endParaRPr sz="3263">
              <a:solidFill>
                <a:schemeClr val="lt1"/>
              </a:solidFill>
            </a:endParaRPr>
          </a:p>
          <a:p>
            <a:pPr indent="-34258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263">
                <a:solidFill>
                  <a:schemeClr val="lt1"/>
                </a:solidFill>
              </a:rPr>
              <a:t>Bugs/ errors</a:t>
            </a:r>
            <a:endParaRPr sz="3263">
              <a:solidFill>
                <a:schemeClr val="lt1"/>
              </a:solidFill>
            </a:endParaRPr>
          </a:p>
          <a:p>
            <a:pPr indent="-34258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263">
                <a:solidFill>
                  <a:schemeClr val="lt1"/>
                </a:solidFill>
              </a:rPr>
              <a:t>Deadline</a:t>
            </a:r>
            <a:endParaRPr sz="3263">
              <a:solidFill>
                <a:schemeClr val="lt1"/>
              </a:solidFill>
            </a:endParaRPr>
          </a:p>
          <a:p>
            <a:pPr indent="-34258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3263">
                <a:solidFill>
                  <a:schemeClr val="lt1"/>
                </a:solidFill>
              </a:rPr>
              <a:t>One person project</a:t>
            </a:r>
            <a:endParaRPr sz="3263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414" name="Google Shape;414;p31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1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Next Steps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p3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Speculate property price in real estate market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Practice coding in automating data: web scraping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Add more columns: condo, houses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Get data </a:t>
            </a:r>
            <a:r>
              <a:rPr lang="en" sz="2400"/>
              <a:t>from different sites in comparison</a:t>
            </a:r>
            <a:endParaRPr sz="2400"/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Group data collected in this project with future data to create trendline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/>
        </p:nvSpPr>
        <p:spPr>
          <a:xfrm>
            <a:off x="221050" y="3909800"/>
            <a:ext cx="22794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Motivation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2739825" y="3909800"/>
            <a:ext cx="22794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4291300" y="3909800"/>
            <a:ext cx="2361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Challenges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14"/>
          <p:cNvSpPr txBox="1"/>
          <p:nvPr/>
        </p:nvSpPr>
        <p:spPr>
          <a:xfrm>
            <a:off x="6652600" y="3909800"/>
            <a:ext cx="2202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Conclusion</a:t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9" name="Google Shape;289;p14"/>
          <p:cNvPicPr preferRelativeResize="0"/>
          <p:nvPr/>
        </p:nvPicPr>
        <p:blipFill rotWithShape="1">
          <a:blip r:embed="rId3">
            <a:alphaModFix/>
          </a:blip>
          <a:srcRect b="7298" l="4493" r="13350" t="13967"/>
          <a:stretch/>
        </p:blipFill>
        <p:spPr>
          <a:xfrm>
            <a:off x="681900" y="2913575"/>
            <a:ext cx="974151" cy="87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000" y="2864026"/>
            <a:ext cx="853841" cy="9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 rotWithShape="1">
          <a:blip r:embed="rId5">
            <a:alphaModFix/>
          </a:blip>
          <a:srcRect b="8305" l="9489" r="-25498" t="16399"/>
          <a:stretch/>
        </p:blipFill>
        <p:spPr>
          <a:xfrm>
            <a:off x="4678538" y="2795138"/>
            <a:ext cx="1392335" cy="1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 rotWithShape="1">
          <a:blip r:embed="rId6">
            <a:alphaModFix/>
          </a:blip>
          <a:srcRect b="23804" l="20716" r="19233" t="17229"/>
          <a:stretch/>
        </p:blipFill>
        <p:spPr>
          <a:xfrm>
            <a:off x="7090575" y="2769025"/>
            <a:ext cx="1113015" cy="116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"/>
          <p:cNvSpPr txBox="1"/>
          <p:nvPr/>
        </p:nvSpPr>
        <p:spPr>
          <a:xfrm>
            <a:off x="143050" y="238100"/>
            <a:ext cx="88755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Web Scraping Guideline: </a:t>
            </a:r>
            <a:r>
              <a:rPr b="1" lang="en" sz="32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Realtor Market </a:t>
            </a:r>
            <a:endParaRPr b="1" sz="3233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2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 txBox="1"/>
          <p:nvPr>
            <p:ph type="title"/>
          </p:nvPr>
        </p:nvSpPr>
        <p:spPr>
          <a:xfrm>
            <a:off x="4572000" y="125"/>
            <a:ext cx="4572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Data: gold</a:t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Market: volatile</a:t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Type: Public</a:t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Industry: real estate</a:t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Owned by Canadian Real Estate Association  (CREA)</a:t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Most popular and trusted website in Canada</a:t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Products: find buy/sell/rent properties </a:t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Find a realtor nearby </a:t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Mortgage calculators</a:t>
            </a:r>
            <a:endParaRPr sz="1879"/>
          </a:p>
          <a:p>
            <a:pPr indent="-347980" lvl="0" marL="457200" rtl="0" algn="l">
              <a:spcBef>
                <a:spcPts val="0"/>
              </a:spcBef>
              <a:spcAft>
                <a:spcPts val="0"/>
              </a:spcAft>
              <a:buSzPts val="1880"/>
              <a:buChar char="●"/>
            </a:pPr>
            <a:r>
              <a:rPr lang="en" sz="1879"/>
              <a:t>Daily blog</a:t>
            </a:r>
            <a:endParaRPr sz="187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30"/>
          </a:p>
        </p:txBody>
      </p:sp>
      <p:sp>
        <p:nvSpPr>
          <p:cNvPr id="300" name="Google Shape;300;p15"/>
          <p:cNvSpPr txBox="1"/>
          <p:nvPr/>
        </p:nvSpPr>
        <p:spPr>
          <a:xfrm>
            <a:off x="143050" y="238100"/>
            <a:ext cx="3024000" cy="3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Motivation</a:t>
            </a:r>
            <a:endParaRPr b="1" sz="3233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4000" cy="527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</a:t>
            </a:r>
            <a:endParaRPr/>
          </a:p>
        </p:txBody>
      </p:sp>
      <p:sp>
        <p:nvSpPr>
          <p:cNvPr id="311" name="Google Shape;311;p17"/>
          <p:cNvSpPr txBox="1"/>
          <p:nvPr>
            <p:ph idx="1" type="body"/>
          </p:nvPr>
        </p:nvSpPr>
        <p:spPr>
          <a:xfrm>
            <a:off x="2827725" y="30150"/>
            <a:ext cx="6316200" cy="17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Total data record: 1188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Location: Greater Toronto Area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List of columns: 6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Timeframe:  Feb 24, 2024 6 p.m.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/>
          </a:p>
        </p:txBody>
      </p:sp>
      <p:graphicFrame>
        <p:nvGraphicFramePr>
          <p:cNvPr id="312" name="Google Shape;312;p17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{C49C2F23-B915-43CB-B4EE-98681BDFA0DC}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3" name="Google Shape;313;p17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1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17" name="Google Shape;3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26" y="1215775"/>
            <a:ext cx="7261199" cy="38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/>
          <p:nvPr>
            <p:ph idx="4294967295" type="title"/>
          </p:nvPr>
        </p:nvSpPr>
        <p:spPr>
          <a:xfrm>
            <a:off x="0" y="0"/>
            <a:ext cx="44019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Raw vs. Clean Data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Python:Selenium &amp;    Beautifulsoup</a:t>
            </a:r>
            <a:endParaRPr sz="3100"/>
          </a:p>
        </p:txBody>
      </p:sp>
      <p:pic>
        <p:nvPicPr>
          <p:cNvPr id="323" name="Google Shape;3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600" y="2006567"/>
            <a:ext cx="4633800" cy="313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208" y="0"/>
            <a:ext cx="46337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type="title"/>
          </p:nvPr>
        </p:nvSpPr>
        <p:spPr>
          <a:xfrm>
            <a:off x="130380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Filtered and Cleaned Data: Dataframe</a:t>
            </a:r>
            <a:endParaRPr/>
          </a:p>
        </p:txBody>
      </p:sp>
      <p:pic>
        <p:nvPicPr>
          <p:cNvPr id="330" name="Google Shape;3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626587"/>
            <a:ext cx="7449400" cy="4483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idx="4294967295" type="title"/>
          </p:nvPr>
        </p:nvSpPr>
        <p:spPr>
          <a:xfrm>
            <a:off x="0" y="0"/>
            <a:ext cx="4401900" cy="18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Software Used: </a:t>
            </a:r>
            <a:endParaRPr sz="3100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77"/>
              <a:t>Python</a:t>
            </a:r>
            <a:endParaRPr sz="2877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77"/>
              <a:t>Anaconda</a:t>
            </a:r>
            <a:endParaRPr sz="2877"/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77"/>
              <a:t>Jupyter Notebook</a:t>
            </a:r>
            <a:endParaRPr sz="2877"/>
          </a:p>
        </p:txBody>
      </p:sp>
      <p:sp>
        <p:nvSpPr>
          <p:cNvPr id="336" name="Google Shape;336;p20"/>
          <p:cNvSpPr txBox="1"/>
          <p:nvPr>
            <p:ph idx="4294967295" type="title"/>
          </p:nvPr>
        </p:nvSpPr>
        <p:spPr>
          <a:xfrm>
            <a:off x="211050" y="1910075"/>
            <a:ext cx="4401900" cy="31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Libraries Used: </a:t>
            </a:r>
            <a:endParaRPr sz="3100"/>
          </a:p>
          <a:p>
            <a:pPr indent="-39941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88"/>
              <a:t>Panda</a:t>
            </a:r>
            <a:endParaRPr sz="2988"/>
          </a:p>
          <a:p>
            <a:pPr indent="-39941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88"/>
              <a:t>Time</a:t>
            </a:r>
            <a:endParaRPr sz="2988"/>
          </a:p>
          <a:p>
            <a:pPr indent="-39941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88"/>
              <a:t>Numpy</a:t>
            </a:r>
            <a:endParaRPr sz="2988"/>
          </a:p>
          <a:p>
            <a:pPr indent="-39941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88"/>
              <a:t>Selenium webdriver</a:t>
            </a:r>
            <a:endParaRPr sz="2988"/>
          </a:p>
          <a:p>
            <a:pPr indent="-39941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988"/>
              <a:t>Beautifulsoup</a:t>
            </a:r>
            <a:endParaRPr sz="2988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337" name="Google Shape;337;p20"/>
          <p:cNvSpPr txBox="1"/>
          <p:nvPr/>
        </p:nvSpPr>
        <p:spPr>
          <a:xfrm>
            <a:off x="4993950" y="0"/>
            <a:ext cx="40128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Data Visualization Tool Used:</a:t>
            </a:r>
            <a:endParaRPr b="1" sz="31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aven Pro"/>
              <a:buChar char="●"/>
            </a:pPr>
            <a:r>
              <a:rPr b="1" lang="en" sz="2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</a:t>
            </a:r>
            <a:r>
              <a:rPr b="1" lang="en" sz="2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atplotlib.pyplot </a:t>
            </a:r>
            <a:endParaRPr b="1" sz="2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aven Pro"/>
              <a:buChar char="●"/>
            </a:pPr>
            <a:r>
              <a:rPr b="1" lang="en" sz="2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%matplotlib inline </a:t>
            </a:r>
            <a:endParaRPr b="1" sz="2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aven Pro"/>
              <a:buChar char="●"/>
            </a:pPr>
            <a:r>
              <a:rPr b="1" lang="en" sz="2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Matplotlib.colors </a:t>
            </a:r>
            <a:endParaRPr b="1" sz="2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aven Pro"/>
              <a:buChar char="●"/>
            </a:pPr>
            <a:r>
              <a:rPr b="1" lang="en" sz="2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Plotly</a:t>
            </a:r>
            <a:endParaRPr b="1" sz="2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aven Pro"/>
              <a:buChar char="●"/>
            </a:pPr>
            <a:r>
              <a:rPr b="1" lang="en" sz="2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Seaborn</a:t>
            </a:r>
            <a:endParaRPr b="1" sz="2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aven Pro"/>
              <a:buChar char="●"/>
            </a:pPr>
            <a:r>
              <a:rPr b="1" lang="en" sz="2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Re</a:t>
            </a:r>
            <a:endParaRPr b="1" sz="25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Maven Pro"/>
              <a:buChar char="●"/>
            </a:pPr>
            <a:r>
              <a:rPr b="1" lang="en" sz="2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Random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342" name="Google Shape;342;p21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1"/>
          <p:cNvSpPr txBox="1"/>
          <p:nvPr>
            <p:ph idx="4294967295"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Visualization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4" name="Google Shape;344;p21"/>
          <p:cNvSpPr txBox="1"/>
          <p:nvPr>
            <p:ph idx="4294967295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Show how the current market in Greater Toronto Area</a:t>
            </a:r>
            <a:endParaRPr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